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94" r:id="rId20"/>
    <p:sldId id="295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3" r:id="rId3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www.kaggle.com/paultimothymooney/chest-xray-pneumonia" TargetMode="External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39478_Early_Diagnosis_of_Pneumonia_with_Deep_Learning" TargetMode="External"/><Relationship Id="rId2" Type="http://schemas.openxmlformats.org/officeDocument/2006/relationships/hyperlink" Target="https://www.researchgate.net/publication/321095969_CheXNet_Radiologist-Level_Pneumonia_Detection_on_Chest_X-Rays_with_Deep_Learni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mdpi.com/2076-3417/10/2/55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205" y="489585"/>
            <a:ext cx="10942955" cy="601091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DIAGNOSIS OF PNEUMONIA FROM X-RAYS USING DEEP LEARNING</a:t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Mrs.V.Sathya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Preiya,M.C.A.,M.Phil.,M.E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Associate Professor, Department of CSE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Panimalar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Engineering College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Pavithra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              (2017PECCS188)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Pooja K                  (2017PECCS191)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Priyadharscini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S.N (2017PECCS200)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422525"/>
            <a:ext cx="10928985" cy="1752600"/>
          </a:xfrm>
        </p:spPr>
        <p:txBody>
          <a:bodyPr/>
          <a:lstStyle/>
          <a:p>
            <a:r>
              <a:rPr lang="en-US" sz="800"/>
              <a:t>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77570" y="1494155"/>
            <a:ext cx="371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charset="0"/>
                <a:cs typeface="Times New Roman" panose="02020603050405020304" charset="0"/>
              </a:rPr>
              <a:t>   GUIDE 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DETAILS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231900" y="3924935"/>
            <a:ext cx="2139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BATCH-17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312285"/>
            <a:ext cx="1812925" cy="181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2465" y="365125"/>
            <a:ext cx="4357370" cy="70421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D) FLOW CHART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5421"/>
            <a:ext cx="9328728" cy="4794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416560"/>
            <a:ext cx="11154410" cy="58293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45" y="1253490"/>
            <a:ext cx="6155690" cy="53549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A) Exploring the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C) CNN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(Convolutional Neural Network) Classification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D) 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E) Testing</a:t>
            </a:r>
          </a:p>
        </p:txBody>
      </p:sp>
      <p:pic>
        <p:nvPicPr>
          <p:cNvPr id="6" name="图片 5"/>
          <p:cNvPicPr>
            <a:picLocks noGrp="1" noChangeAspect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36" y="41656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637540" y="946150"/>
            <a:ext cx="76200" cy="329565"/>
          </a:xfrm>
        </p:spPr>
        <p:txBody>
          <a:bodyPr/>
          <a:lstStyle/>
          <a:p>
            <a:pPr marL="0" indent="0">
              <a:buNone/>
            </a:pPr>
            <a:r>
              <a:rPr lang="en-US" sz="800"/>
              <a:t>.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415925" y="119380"/>
            <a:ext cx="11509375" cy="3022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charset="0"/>
              </a:rPr>
              <a:t>A) Exploring the Dataset</a:t>
            </a:r>
            <a:endParaRPr lang="en-US" b="0" dirty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dataset that will be used for this project will be the </a:t>
            </a:r>
            <a:r>
              <a:rPr lang="en-US" b="0" u="sng" dirty="0">
                <a:solidFill>
                  <a:srgbClr val="000000"/>
                </a:solidFill>
                <a:latin typeface="Times New Roman" panose="02020603050405020304" charset="0"/>
                <a:hlinkClick r:id="rId3"/>
              </a:rPr>
              <a:t>Chest X-Ray Images (Pneumonia)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 from </a:t>
            </a:r>
            <a:r>
              <a:rPr lang="en-US" b="0" dirty="0" err="1">
                <a:solidFill>
                  <a:srgbClr val="000000"/>
                </a:solidFill>
                <a:latin typeface="Times New Roman" panose="02020603050405020304" charset="0"/>
              </a:rPr>
              <a:t>Kaggle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dataset consists of training data, validation data, and testing data. 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training data consists of 4208 images split between 1626 pneumonia ,1221 COVID  and 1361 normal images.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validation data is small with only 24 images with 8 pneumonia ,8  COVID and  8 normal 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testing data consists of 624 images split between 208 pneumonia ,204 COVID and 212 normal .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900" b="0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endParaRPr lang="en-US" sz="1900" dirty="0"/>
          </a:p>
        </p:txBody>
      </p:sp>
      <p:sp>
        <p:nvSpPr>
          <p:cNvPr id="14" name="Text Box 13"/>
          <p:cNvSpPr txBox="1"/>
          <p:nvPr/>
        </p:nvSpPr>
        <p:spPr>
          <a:xfrm>
            <a:off x="3556000" y="653446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1">
                <a:solidFill>
                  <a:srgbClr val="000000"/>
                </a:solidFill>
                <a:latin typeface="Times New Roman" panose="02020603050405020304" charset="0"/>
              </a:rPr>
              <a:t>Sample Dataset</a:t>
            </a:r>
            <a:endParaRPr lang="en-US"/>
          </a:p>
        </p:txBody>
      </p:sp>
      <p:graphicFrame>
        <p:nvGraphicFramePr>
          <p:cNvPr id="15" name="Table 14"/>
          <p:cNvGraphicFramePr/>
          <p:nvPr/>
        </p:nvGraphicFramePr>
        <p:xfrm>
          <a:off x="1644015" y="2653665"/>
          <a:ext cx="8527415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NORMAL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PNEUMONIA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COVID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TRAIN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TEST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VALIDATE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176395" y="3132455"/>
            <a:ext cx="1485265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344920" y="3132455"/>
            <a:ext cx="144780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516620" y="3132455"/>
            <a:ext cx="146304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4176395" y="4282440"/>
            <a:ext cx="14859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344920" y="4282440"/>
            <a:ext cx="14478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/>
          <p:nvPr/>
        </p:nvPicPr>
        <p:blipFill>
          <a:blip r:embed="rId9"/>
          <a:stretch>
            <a:fillRect/>
          </a:stretch>
        </p:blipFill>
        <p:spPr>
          <a:xfrm>
            <a:off x="8524240" y="4305300"/>
            <a:ext cx="1455420" cy="1043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4199255" y="5443855"/>
            <a:ext cx="1463040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/>
          <p:nvPr/>
        </p:nvPicPr>
        <p:blipFill>
          <a:blip r:embed="rId11"/>
          <a:stretch>
            <a:fillRect/>
          </a:stretch>
        </p:blipFill>
        <p:spPr>
          <a:xfrm>
            <a:off x="6337300" y="5464810"/>
            <a:ext cx="1461770" cy="100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8516620" y="5464810"/>
            <a:ext cx="1463040" cy="1004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0"/>
            <a:ext cx="76200" cy="459740"/>
          </a:xfrm>
        </p:spPr>
        <p:txBody>
          <a:bodyPr>
            <a:normAutofit/>
          </a:bodyPr>
          <a:lstStyle/>
          <a:p>
            <a:r>
              <a:rPr lang="en-US" sz="800" b="1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05740"/>
            <a:ext cx="11207115" cy="61810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X-Ray image of a person is fed as the input to the pre-processor for better visualization.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If the images are of low resolution or poor contrast, the pre-processor will enhance the contrast to get the accurate classification type. 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Steps involved: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1) Read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2) Resize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3) Remove noise.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4) Segmentation.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DWT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DWT is the lossless image compression technique.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DWT is required to compress the image without any appreciable loss of information.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Decompose signal to wavelet (sub bands) LL,LH,HL,HH.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255" y="301625"/>
            <a:ext cx="11148060" cy="624332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C) CNN (Convolutional Neural Network) Classification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CNNs are a class of Deep Neural Networks that can recognize and classify particular features from images 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term “Convolution” in CNN denotes that two images can be represented as matrices which are multiplied to give an output that is used to extract features from the image.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CNN model Diagram</a:t>
            </a:r>
          </a:p>
        </p:txBody>
      </p:sp>
      <p:pic>
        <p:nvPicPr>
          <p:cNvPr id="4" name="Picture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64030" y="2359660"/>
            <a:ext cx="8229600" cy="301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506095" y="65405"/>
            <a:ext cx="11259185" cy="68167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Layers of CNN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1.Input Layer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Modified GLCM image is fed as a input in the form of 3-D array of pixel values.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2.Convolutional Layer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In this layer, the mathematical operation of convolution is performed between the input image and a filter of a size MxM.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dot product is taken between the filter and the parts of the input image with respect to the size of the filter (MxM).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3. ReLU Layer (rectified linear activation function or ReLU)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ReLU (Rectifier Linear Unit) is one of the activation function.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Its formula is max(x,0) means if the resultant value  is positive then output would be the same positive value and  if it is negative value then output would be zero.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Pooling Layer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pooling layer is another building block of a CNN. Its function is to progressively reduce the spatial size.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most common approach used in pooling is max pooling.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19125" y="366395"/>
            <a:ext cx="10734675" cy="638937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5.Fully-Connected Layer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Fully Connected (FC) layer consists of the weights and biases along with the class score for each of the classification category.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In this, the input image from the previous layers are flattened and fed to the FC layer.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6.Drop out Layer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Usually, when all the features are connected to the FC layer, it can cause overfitting in the training dataset.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Overfitting occurs when a particular model works so well on the training data causing a negative impact in the model’s performance when used on a new data.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To overcome this problem, a dropout layer is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utilised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wherein a few neurons are dropped from the neural network during training process resulting in reduced size of the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46545" y="365125"/>
            <a:ext cx="10261601" cy="6193155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 b="1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300" b="1" dirty="0" smtClean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</a:rPr>
              <a:t>) Training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 The actual dataset is used to train the model .</a:t>
            </a: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The model sees and learns from this data. </a:t>
            </a:r>
          </a:p>
          <a:p>
            <a:pPr indent="0" algn="just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A number of recommended approaches in the toolkit that could be experimented 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with,</a:t>
            </a:r>
          </a:p>
          <a:p>
            <a:pPr marL="342900" indent="-342900" algn="ctr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Weight Initialization.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ctr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Learning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Rate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	</a:t>
            </a:r>
            <a:endParaRPr lang="en-US" sz="23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lvl="3" indent="-342900" algn="ctr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Activation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Functions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3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Testing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dataset contains a test folder.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lang="en-US" sz="23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confusion_matrix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imported and observed how the model predicts the actual labels.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of the model ranges from 85% - 100%.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00355" y="450215"/>
            <a:ext cx="2560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00355" y="848995"/>
            <a:ext cx="115912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CNN model developed ,we have evaluated the classification performance based on sensitivity, specificity, and accuracy.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More specifically, we have calculated true positives (TP), false positives (FP), true negatives (TN), and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false negatives (FN) based on the groups of COVID-19 ,Pneumonia, and normal. 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Key Terms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is the number of Pneumonia testing data correctly classified as Pneumonia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correctly classified as non-pneumonia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misclassified as pneumonia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Penumonia testing data misclassified as non–pneumonia.</a:t>
            </a:r>
          </a:p>
          <a:p>
            <a:pPr marL="342900" indent="-342900"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42291" y="295564"/>
            <a:ext cx="11624732" cy="670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sym typeface="+mn-ea"/>
            </a:endParaRPr>
          </a:p>
          <a:p>
            <a:pPr algn="l"/>
            <a:r>
              <a:rPr lang="en-US" b="1" dirty="0">
                <a:sym typeface="+mn-ea"/>
              </a:rPr>
              <a:t>Formulae</a:t>
            </a:r>
            <a:endParaRPr lang="en-US" dirty="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Sensitivity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TP / (TP+FN)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Specificity = TN / (TN+FP)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= (TP+TN) / Total number of testing data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dirty="0"/>
          </a:p>
          <a:p>
            <a:pPr algn="l"/>
            <a:endParaRPr lang="en-US" dirty="0">
              <a:sym typeface="+mn-ea"/>
            </a:endParaRPr>
          </a:p>
          <a:p>
            <a:pPr algn="l"/>
            <a:r>
              <a:rPr lang="en-US" b="1" dirty="0" smtClean="0">
                <a:sym typeface="+mn-ea"/>
              </a:rPr>
              <a:t>Analysis </a:t>
            </a:r>
            <a:r>
              <a:rPr lang="en-US" b="1" dirty="0">
                <a:sym typeface="+mn-ea"/>
              </a:rPr>
              <a:t>for </a:t>
            </a:r>
            <a:r>
              <a:rPr lang="en-US" b="1" dirty="0" smtClean="0">
                <a:sym typeface="+mn-ea"/>
              </a:rPr>
              <a:t>Pneumonia</a:t>
            </a:r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            </a:t>
            </a:r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3910562426"/>
              </p:ext>
            </p:extLst>
          </p:nvPr>
        </p:nvGraphicFramePr>
        <p:xfrm>
          <a:off x="542290" y="3278909"/>
          <a:ext cx="10070292" cy="266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7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True Positive(TP) = 99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False Negative(FN) = 5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Sensitivity = 99 / (99+5)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                 =  0.9519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                 =  95.19%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True Negative(TN) = 102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False Positive(FP) = 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Specificity = 102 / (102+2)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 = 0.9807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 = 98.07%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True Positive(TP) = 99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True Negative(TN) = 102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Total no. of testing data = 208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Accuracy = (99+102) / 208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= 0.9663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= 96.63</a:t>
                      </a:r>
                      <a:r>
                        <a:rPr lang="en-US" dirty="0" smtClean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70" y="216535"/>
            <a:ext cx="3115310" cy="740410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05" y="864870"/>
            <a:ext cx="11128375" cy="56534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Pneumonia is a life-threatening infectious disease affecting lungs.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Symptoms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- chest pain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, difficulty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in breathing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, excessive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cough.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Another infectious illness COVID-19 (Severe Acute Respiratory Syndrome Corona virus-2).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 </a:t>
            </a:r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150 million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people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get infected with Pneumonia especially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children under 5 years old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  <a:p>
            <a:pPr algn="ct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Detection of  Pneumonia and COVID-19 from thoracic X-ray image</a:t>
            </a:r>
          </a:p>
          <a:p>
            <a:pPr lvl="4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-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Deep Learning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sz="12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125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4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Convolution neural network (CNN)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designed to locate the affected regions.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4686935" cy="48387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 EVALUATION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393456"/>
              </p:ext>
            </p:extLst>
          </p:nvPr>
        </p:nvGraphicFramePr>
        <p:xfrm>
          <a:off x="609600" y="673735"/>
          <a:ext cx="9820275" cy="613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5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8980">
                <a:tc gridSpan="2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Model and data group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Sensitivity%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Specificity%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CNN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99.50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95.19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98.07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96.63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99.12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ResNet-16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98.64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92.75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97.87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AlexNet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97.91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99.29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98.52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99.05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DenseNet-121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88.28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94.10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95.83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95.24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98.27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97.25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95605" y="88900"/>
            <a:ext cx="10381615" cy="115316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SCREEN SHOTS</a:t>
            </a:r>
          </a:p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below picture contain all the folders to run the complete project.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15" descr="C:\Users\DELL\OneDrive\Pictures\Screenshots\screenshots\2021-04-04 (40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45465" y="932180"/>
            <a:ext cx="7485380" cy="2531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2440" y="3615055"/>
            <a:ext cx="7126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three classes in the train folder are shown in the screenshot below ,</a:t>
            </a:r>
            <a:endParaRPr lang="en-US"/>
          </a:p>
        </p:txBody>
      </p:sp>
      <p:pic>
        <p:nvPicPr>
          <p:cNvPr id="4" name="Picture 25" descr="C:\Users\DELL\OneDrive\Pictures\Screenshots\screenshots\2021-04-04 (41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465" y="3952240"/>
            <a:ext cx="7485380" cy="2756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4980" y="106680"/>
            <a:ext cx="8955405" cy="64008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Open the Anaconda Navigator with the newly created environment.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6" descr="C:\Users\DELL\OneDrive\Pictures\Screenshots\screenshots\2021-04-04 (19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74980" y="470535"/>
            <a:ext cx="7830185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4980" y="3455670"/>
            <a:ext cx="92259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Open the terminal with the environment where there are necessary packages installed.</a:t>
            </a:r>
            <a:endParaRPr lang="en-US"/>
          </a:p>
        </p:txBody>
      </p:sp>
      <p:pic>
        <p:nvPicPr>
          <p:cNvPr id="3" name="Picture 47" descr="C:\Users\DELL\OneDrive\Pictures\Screenshots\screenshots\2021-04-04 (20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980" y="3823970"/>
            <a:ext cx="7830185" cy="2833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133350"/>
            <a:ext cx="5181600" cy="3740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Move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to the respective drive and run the code.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8" descr="C:\Users\DELL\OneDrive\Pictures\Screenshots\screenshots\2021-04-04 (21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6090" y="507365"/>
            <a:ext cx="771398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66090" y="3446780"/>
            <a:ext cx="72415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There appears the confusion matrix and accuracy on the validation set.</a:t>
            </a:r>
            <a:endParaRPr lang="en-US"/>
          </a:p>
        </p:txBody>
      </p:sp>
      <p:pic>
        <p:nvPicPr>
          <p:cNvPr id="3" name="Picture 50" descr="C:\Users\DELL\OneDrive\Pictures\Screenshots\screenshots\2021-04-04 (2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6090" y="3815080"/>
            <a:ext cx="7713345" cy="2922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605" y="62230"/>
            <a:ext cx="11303635" cy="604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On closing the pictorial view of confusion matrix, there appears a gui where the x-ray images can be uploaded.</a:t>
            </a:r>
          </a:p>
        </p:txBody>
      </p:sp>
      <p:pic>
        <p:nvPicPr>
          <p:cNvPr id="2" name="Picture 51" descr="C:\Users\DELL\OneDrive\Pictures\Screenshots\screenshots\2021-04-04 (23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7210" y="461645"/>
            <a:ext cx="779399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537210" y="346424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Initially upload the normal x-ray image,</a:t>
            </a:r>
            <a:endParaRPr lang="en-US"/>
          </a:p>
        </p:txBody>
      </p:sp>
      <p:pic>
        <p:nvPicPr>
          <p:cNvPr id="3" name="Picture 52" descr="C:\Users\DELL\OneDrive\Pictures\Screenshots\screenshots\2021-04-04 (24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7210" y="3832860"/>
            <a:ext cx="7868285" cy="2790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53340"/>
            <a:ext cx="5181600" cy="39116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selected image appears on the gui,</a:t>
            </a:r>
          </a:p>
        </p:txBody>
      </p:sp>
      <p:pic>
        <p:nvPicPr>
          <p:cNvPr id="2" name="Picture 53" descr="C:\Users\DELL\OneDrive\Pictures\Screenshots\screenshots\2021-04-04 (25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68935" y="363855"/>
            <a:ext cx="78562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261620" y="3279775"/>
            <a:ext cx="9293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On clicking classify x-ray image, the frame with the input image and its segmentation opens up. 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68935" y="3648075"/>
            <a:ext cx="7856855" cy="2783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2880" y="44450"/>
            <a:ext cx="5181600" cy="71755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Further,the image gets classified to be NORMAL.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5" descr="C:\Users\DELL\OneDrive\Pictures\Screenshots\screenshots\2021-04-04 (28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78130" y="407035"/>
            <a:ext cx="80594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Text Box 100"/>
          <p:cNvSpPr txBox="1"/>
          <p:nvPr/>
        </p:nvSpPr>
        <p:spPr>
          <a:xfrm>
            <a:off x="284480" y="3322955"/>
            <a:ext cx="804608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solidFill>
                  <a:srgbClr val="000000"/>
                </a:solidFill>
                <a:latin typeface="Times New Roman" panose="02020603050405020304" charset="0"/>
              </a:rPr>
              <a:t>Similarly, pneumonia and COVID affected x-ray image are uploaded and classified correctly.</a:t>
            </a:r>
            <a:endParaRPr lang="en-US"/>
          </a:p>
        </p:txBody>
      </p:sp>
      <p:pic>
        <p:nvPicPr>
          <p:cNvPr id="3" name="Picture 59" descr="C:\Users\DELL\OneDrive\Pictures\Screenshots\screenshots\2021-04-04 (38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145" y="3597910"/>
            <a:ext cx="6067425" cy="316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3" descr="C:\Users\DELL\OneDrive\Pictures\Screenshots\screenshots\2021-04-04 (33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47790" y="3597275"/>
            <a:ext cx="5675630" cy="3162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609600" y="222250"/>
            <a:ext cx="10972800" cy="61055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many, especially in developing nations.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study employs a flexible and efficient approach of deep learning by applying the model of CNN 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The models presented  could achieve 90% accuracy  and 100% of validation accuracy.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High validation accuracy will ensure that the number of false-negative instances is lower.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Thus, it is concluded that CNN classiﬁer therefore, be effective.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 large number of X-ray images can be processed very quickly to provide highly precise diagnostic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45745" y="196850"/>
            <a:ext cx="11855450" cy="66205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REFERENCE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1. Tatiana Gabruseva, Dmytro Poplavskiy,Alexandr A. Kalinin, “Deep Learning for Automatic Pneumonia Detection”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2. Pranav Rajpurkar, Jeremy Irvin, Kaylie Zhu,     Brandon Yang, Hershel Mehta ,Tony Duan, Daisy Ding, Aarti Bagul, Robyn L. Ball Curtis, Langlotz Katie Shpanskaya, “Radiologist-Level Pneumonia Detection on Chest X-Rays with Deep Learning” in 2017.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3. Vikash Chouhan , Sanjay Kumar Singh, Aditya Khamparia  ,  Deepak Gupta , Prayag Tiwari , Carina Moreira , Robertas Damasevicius , and Victor Hugo C. de Albuquerque, ”A Novel Transfer Learning Based Approach for Pneumonia Detection in Chest X-ray Images”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4. Manuel Vázquez Enríquez, Juan Carlos Burguillo Rial,”A Deep Learning approach for pneumonia detection on chest X-Ray”,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5. Deniz Yagmur Urey, Can Jozef Saul, Doruk Taktakoglu”, Early Diagnosis of Pneumonia with Deep Learning”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6. Mohammad Rahimzadeh, Abolfazl Attar,”A Modified deep convolutional neural network for detecting COVID-19 and pneumonia from chest X-ray images based on the concatenation and ResNet50V2”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7. Okeke Stephen, Mangal Sain, Uchenna Joseph   Maduh and Do-Un Jeong,” An Efficient Deep Learning Approach to Pneumonia Classification in Healthcare”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8. V. Sirish Kaushik, Anand Nayyar, Gaurav Kataria ,Rachna Jain, “Pneumonia Detection Using Convolutional Neural Networks  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9. Jaiswal, A.K., Tiwari, P., Kumar, S., Gupta, D., Khanna, A., Rodrigues, J.J.: Identifyingpneumonia in chest x-rays: a deep learning approach.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9887178770&amp;di=4568e8e83a7e6e2aafaca4c9ae828520&amp;imgtype=0&amp;src=http%3A%2F%2F5b0988e595225.cdn.sohucs.com%2Fq_70%2Cc_zoom%2Cw_640%2Fimages%2F20190107%2F44ff42b84e194dcdb2cd3e3103d113d8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0" y="1186815"/>
            <a:ext cx="2267585" cy="311658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3519170" y="2381250"/>
            <a:ext cx="3068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THANK YOU!!!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199" y="2525"/>
            <a:ext cx="3351530" cy="381000"/>
          </a:xfrm>
        </p:spPr>
        <p:txBody>
          <a:bodyPr>
            <a:normAutofit fontScale="90000"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32454"/>
              </p:ext>
            </p:extLst>
          </p:nvPr>
        </p:nvGraphicFramePr>
        <p:xfrm>
          <a:off x="592455" y="375876"/>
          <a:ext cx="11215370" cy="305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5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51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Year of Publishing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Author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Title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Demerits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06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endParaRPr 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2017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Pranav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Rajpurkar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Jeremy  Irvin , Kaylie Zhu, Brandon Yang , Hershel Mehta ,Tony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Duan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Daisy Ding,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Aarti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Bagul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Robyn L. Ball Curtis,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Langlotz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Katie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Shpanskaya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just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hlinkClick r:id="rId2"/>
                        </a:rPr>
                        <a:t>https://www.researchgate.net/publication/321095969_CheXNet_Radiologist-Level_Pneumonia_Detection_on_Chest_X-Rays_with_Deep_Learning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Radiologist-Level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 Detection on Chest 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X-Rays with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Higher threshold.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Variation of accuracy level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half" idx="4294967295"/>
          </p:nvPr>
        </p:nvGraphicFramePr>
        <p:xfrm>
          <a:off x="593090" y="3435985"/>
          <a:ext cx="1121473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6353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2019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Deniz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Yagmur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Urey, Can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Jozef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Saul ,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Doruk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Taktakoglu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  <a:hlinkClick r:id="rId3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  <a:hlinkClick r:id="rId3"/>
                        </a:rPr>
                        <a:t>https://www.researchgate.net/publication/332139478_Early_Diagnosis_of_Pneumonia_with_Deep_Learning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Early Diagnosis of Pneumonia with 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Cost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efficient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Different image processing techniques - Time consuming.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592455" y="4899140"/>
          <a:ext cx="1121537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010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  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</a:t>
                      </a:r>
                    </a:p>
                    <a:p>
                      <a:pPr indent="0" algn="l">
                        <a:buNone/>
                      </a:pP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2020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Vikash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Chouhan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Sanjay Kumar Singh, Aditya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Khamparia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,  Deepak Gupta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Prayag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Tiwari , Carina Moreira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Rbertas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Damaševiˇcius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and Victor Hugo C. de Albuquerque.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  <a:hlinkClick r:id="rId4"/>
                        </a:rPr>
                        <a:t>https://www.mdpi.com/2076-3417/10/2/559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A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Novel Transfer Learning Based Approach for Pneumonia Detection in Chest X-ray Images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Improved accuracy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Time consuming and involves different models.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619125"/>
            <a:ext cx="4219575" cy="51117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" y="1260475"/>
            <a:ext cx="11215370" cy="5451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WHO estimates that over 4 million premature deaths occur annually from household air pollution-related diseases including pneumonia.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 recent times, coronavirus has claimed hundreds of thousands of lives in countries around the world.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problem can be further aggravated due to the dearth of medical resources and personnel.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highly populated areas, accurate and fast diagnosis means everything.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can guarantee timely access to treatment and save much needed time and money.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" y="347980"/>
            <a:ext cx="3782060" cy="52895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" y="967105"/>
            <a:ext cx="11075670" cy="5210175"/>
          </a:xfrm>
        </p:spPr>
        <p:txBody>
          <a:bodyPr/>
          <a:lstStyle/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       :  Deep Learning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 END  :  Python Idle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 END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    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LIBRARIES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Open CV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Keras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2050" name="Picture 2" descr="https://timgsa.baidu.com/timg?image&amp;quality=80&amp;size=b9999_10000&amp;sec=1579887306447&amp;di=fc53b5a7caeaf78500efe4956a35e173&amp;imgtype=0&amp;src=http%3A%2F%2Fwww.aihami.com%2Fuploads%2Fallimg%2F200109%2F169-200109225K4Q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95" y="1370330"/>
            <a:ext cx="3638550" cy="303022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87645" cy="93218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ARCHITECTURE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884"/>
            <a:ext cx="9393555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85" y="294640"/>
            <a:ext cx="3739515" cy="564515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DESIGN</a:t>
            </a:r>
          </a:p>
        </p:txBody>
      </p:sp>
      <p:pic>
        <p:nvPicPr>
          <p:cNvPr id="4" name="Picture 2" descr="C:\Users\DELL\Downloads\Blank diagram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3090" y="1518285"/>
            <a:ext cx="5860415" cy="51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16585" y="989330"/>
            <a:ext cx="30835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A) USE CASE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205" y="292100"/>
            <a:ext cx="4095750" cy="43815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B) ACTIVITY DIAGRAM</a:t>
            </a:r>
          </a:p>
          <a:p>
            <a:pPr marL="0" indent="0">
              <a:buNone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4" descr="C:\Users\DELL\Downloads\activit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855" y="730250"/>
            <a:ext cx="6847436" cy="5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347345"/>
            <a:ext cx="3692525" cy="563880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C) SEQUENCE DIAGRAM</a:t>
            </a:r>
          </a:p>
        </p:txBody>
      </p:sp>
      <p:pic>
        <p:nvPicPr>
          <p:cNvPr id="6" name="Picture 6" descr="C:\Users\DELL\Pictures\Blank diagram (1)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5175" y="775335"/>
            <a:ext cx="5370195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1798</Words>
  <Application>Microsoft Office PowerPoint</Application>
  <PresentationFormat>Widescreen</PresentationFormat>
  <Paragraphs>312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SimSun</vt:lpstr>
      <vt:lpstr>Arial</vt:lpstr>
      <vt:lpstr>Calibri</vt:lpstr>
      <vt:lpstr>Georgia</vt:lpstr>
      <vt:lpstr>Times New Roman</vt:lpstr>
      <vt:lpstr>Wingdings</vt:lpstr>
      <vt:lpstr>Blue Waves</vt:lpstr>
      <vt:lpstr>1_Blue Waves</vt:lpstr>
      <vt:lpstr>  DIAGNOSIS OF PNEUMONIA FROM X-RAYS USING DEEP LEARNING                   Mrs.V.Sathya Preiya,M.C.A.,M.Phil.,M.E                Associate Professor, Department of CSE Panimalar Engineering College                    Pavithra D              (2017PECCS188)                  Pooja K                  (2017PECCS191)                  Priyadharscini S.N (2017PECCS200)    </vt:lpstr>
      <vt:lpstr>   INTRODUCTION</vt:lpstr>
      <vt:lpstr>LITERATURE SURVEY</vt:lpstr>
      <vt:lpstr>PROBLEM STATEMENT</vt:lpstr>
      <vt:lpstr>TECHNOLOGY STACK</vt:lpstr>
      <vt:lpstr>SYSTEM ARCHITECTURE</vt:lpstr>
      <vt:lpstr>SYSTEM DESIGN</vt:lpstr>
      <vt:lpstr>.</vt:lpstr>
      <vt:lpstr>C) SEQUENCE DIAGRAM</vt:lpstr>
      <vt:lpstr>D) FLOW CHART DIAGRAM</vt:lpstr>
      <vt:lpstr>MODULE DESCRIPTION</vt:lpstr>
      <vt:lpstr>PowerPoint Presentation</vt:lpstr>
      <vt:lpstr>.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guest123</dc:creator>
  <cp:lastModifiedBy>DELL</cp:lastModifiedBy>
  <cp:revision>41</cp:revision>
  <dcterms:created xsi:type="dcterms:W3CDTF">2021-06-15T13:18:00Z</dcterms:created>
  <dcterms:modified xsi:type="dcterms:W3CDTF">2021-06-17T15:57:49Z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